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8" r:id="rId2"/>
    <p:sldId id="271" r:id="rId3"/>
    <p:sldId id="272" r:id="rId4"/>
    <p:sldId id="258" r:id="rId5"/>
    <p:sldId id="259" r:id="rId6"/>
    <p:sldId id="265" r:id="rId7"/>
    <p:sldId id="260" r:id="rId8"/>
    <p:sldId id="264" r:id="rId9"/>
    <p:sldId id="261" r:id="rId10"/>
    <p:sldId id="262" r:id="rId11"/>
    <p:sldId id="266" r:id="rId12"/>
    <p:sldId id="270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5" autoAdjust="0"/>
  </p:normalViewPr>
  <p:slideViewPr>
    <p:cSldViewPr>
      <p:cViewPr>
        <p:scale>
          <a:sx n="96" d="100"/>
          <a:sy n="96" d="100"/>
        </p:scale>
        <p:origin x="-6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August 9-10	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charset="0"/>
              </a:rPr>
              <a:t>Chandler, Arizona</a:t>
            </a: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2017 Annual Business Meeting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August 9-10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Chandler, Arizona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2017 Annual Business Meeting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August 9-10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Chandler, Arizona</a:t>
            </a: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2017 Annual Business Meeting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August 9-10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Chandler, Arizona</a:t>
            </a: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2017 Annual Business Meeting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August 9-10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Chandler, Arizona</a:t>
            </a: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chemeClr val="tx1"/>
                </a:solidFill>
              </a:rPr>
              <a:t>2017 Annual Business Meeting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August 9-10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Chandler, Arizona</a:t>
            </a: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August 9-10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latin typeface="Arial" charset="0"/>
              </a:rPr>
              <a:t>Chandler, Arizona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22861"/>
            <a:ext cx="1767708" cy="15011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AE7151-3B97-4FEC-B8C5-B73A6EC27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</a:t>
            </a:r>
          </a:p>
          <a:p>
            <a:pPr marL="0" indent="0" algn="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Gary Bennion, XPO </a:t>
            </a:r>
          </a:p>
          <a:p>
            <a:pPr marL="0" indent="0" algn="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Stark (MT) APC Chair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Helen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Varcoe (MT) Audit Committee Chair</a:t>
            </a:r>
          </a:p>
          <a:p>
            <a:pPr marL="0" indent="0" algn="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Connie Owen. J. J. Keller &amp; Associates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D5F5CD7-246F-4703-A28B-26501B6D8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IFTA CHRONICLES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STORY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01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5D13020-1E9C-4F95-8ED3-93F53D83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rate changes are done online and are part of the new matrix instantly.</a:t>
            </a:r>
          </a:p>
          <a:p>
            <a:r>
              <a:rPr lang="en-US" dirty="0"/>
              <a:t>Notices to jurisdictions are sent electronically with the click of a button.</a:t>
            </a:r>
          </a:p>
          <a:p>
            <a:r>
              <a:rPr lang="en-US" dirty="0"/>
              <a:t>Information about carriers is at our fingertips from multiple jurisdictions where in the past had to call neighboring jurisdictions to see if they had any information.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B9CFF48-231D-4098-9639-9876F618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 smtClean="0"/>
              <a:t>Benefits of being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7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848CBB6-A295-4887-834B-7DBDAE34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 information is readily available.  </a:t>
            </a:r>
          </a:p>
          <a:p>
            <a:r>
              <a:rPr lang="en-US" dirty="0"/>
              <a:t>Each jurisdiction has timely access to all other jurisdictions reports.</a:t>
            </a:r>
          </a:p>
          <a:p>
            <a:r>
              <a:rPr lang="en-US" dirty="0"/>
              <a:t>IFTA News, training, manuals and ballot information.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85814FF-A4F9-473D-AFBD-B52566FC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dirty="0" smtClean="0"/>
              <a:t>Benefits of being Online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4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dirty="0"/>
              <a:t>Service Bureau  Perspective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295" y="1752600"/>
            <a:ext cx="8229600" cy="4357687"/>
          </a:xfrm>
        </p:spPr>
        <p:txBody>
          <a:bodyPr/>
          <a:lstStyle/>
          <a:p>
            <a:r>
              <a:rPr lang="en-US" dirty="0"/>
              <a:t>Pre-IFTA </a:t>
            </a:r>
          </a:p>
          <a:p>
            <a:pPr lvl="1"/>
            <a:r>
              <a:rPr lang="en-US" dirty="0"/>
              <a:t>Renewals </a:t>
            </a:r>
          </a:p>
          <a:p>
            <a:pPr lvl="1"/>
            <a:r>
              <a:rPr lang="en-US" dirty="0"/>
              <a:t>Adding vehicles </a:t>
            </a:r>
          </a:p>
          <a:p>
            <a:pPr lvl="1"/>
            <a:r>
              <a:rPr lang="en-US" dirty="0"/>
              <a:t>Filing Taxes</a:t>
            </a:r>
          </a:p>
          <a:p>
            <a:pPr lvl="1"/>
            <a:r>
              <a:rPr lang="en-US" dirty="0"/>
              <a:t>Audits</a:t>
            </a:r>
          </a:p>
          <a:p>
            <a:r>
              <a:rPr lang="en-US" dirty="0"/>
              <a:t>Post- IFTA</a:t>
            </a:r>
          </a:p>
          <a:p>
            <a:pPr lvl="1"/>
            <a:r>
              <a:rPr lang="en-US" dirty="0"/>
              <a:t>Single account benefits</a:t>
            </a:r>
          </a:p>
          <a:p>
            <a:pPr lvl="1"/>
            <a:r>
              <a:rPr lang="en-US" dirty="0"/>
              <a:t>Electronic benefits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 descr="MPj042218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751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9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ebora K Meise\AppData\Local\Microsoft\Windows\INetCache\IE\ZDDGC5NK\839003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5828906" cy="388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1676400"/>
            <a:ext cx="3957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3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Before </a:t>
            </a:r>
            <a:r>
              <a:rPr lang="en-US" dirty="0" smtClean="0"/>
              <a:t>IFTA:</a:t>
            </a:r>
            <a:endParaRPr lang="en-US" dirty="0"/>
          </a:p>
          <a:p>
            <a:r>
              <a:rPr lang="en-US" dirty="0"/>
              <a:t>Permanent conference room reservation for auditors.</a:t>
            </a:r>
          </a:p>
          <a:p>
            <a:r>
              <a:rPr lang="en-US" dirty="0"/>
              <a:t>Three staff members focused on fuel tax compliance and audits.</a:t>
            </a:r>
          </a:p>
          <a:p>
            <a:r>
              <a:rPr lang="en-US" dirty="0"/>
              <a:t>Large tax calendar to track fuel tax refunds and payments.</a:t>
            </a:r>
          </a:p>
          <a:p>
            <a:r>
              <a:rPr lang="en-US" dirty="0"/>
              <a:t>In a constant state of appeal.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249362"/>
          </a:xfrm>
        </p:spPr>
        <p:txBody>
          <a:bodyPr/>
          <a:lstStyle/>
          <a:p>
            <a:r>
              <a:rPr lang="en-US" sz="4000" dirty="0"/>
              <a:t>Large </a:t>
            </a:r>
            <a:r>
              <a:rPr lang="en-US" sz="4000" dirty="0" smtClean="0"/>
              <a:t>Trucking Company  Perspective</a:t>
            </a:r>
            <a:endParaRPr lang="en-US" sz="4000" dirty="0"/>
          </a:p>
        </p:txBody>
      </p:sp>
      <p:pic>
        <p:nvPicPr>
          <p:cNvPr id="1026" name="Picture 2" descr="C:\Users\Debora K Meise\AppData\Local\Microsoft\Windows\INetCache\IE\ZDDGC5NK\tru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144616" cy="87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0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Now:</a:t>
            </a:r>
          </a:p>
          <a:p>
            <a:r>
              <a:rPr lang="en-US" dirty="0"/>
              <a:t>Empty conference rooms.</a:t>
            </a:r>
          </a:p>
          <a:p>
            <a:r>
              <a:rPr lang="en-US" dirty="0"/>
              <a:t>One staff member to handle all fuel tax compliance and audits.</a:t>
            </a:r>
          </a:p>
          <a:p>
            <a:r>
              <a:rPr lang="en-US" dirty="0"/>
              <a:t>The IFTA return is our tax calendar.</a:t>
            </a:r>
          </a:p>
          <a:p>
            <a:r>
              <a:rPr lang="en-US" dirty="0"/>
              <a:t>One appeal in 20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r>
              <a:rPr lang="en-US" sz="4000" dirty="0"/>
              <a:t>Large Trucking Company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Perspective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161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IFTA</a:t>
            </a:r>
          </a:p>
          <a:p>
            <a:r>
              <a:rPr lang="en-US" dirty="0"/>
              <a:t>5000 Special Fuel Users Licensed</a:t>
            </a:r>
          </a:p>
          <a:p>
            <a:r>
              <a:rPr lang="en-US" dirty="0"/>
              <a:t>Monthly Tax Returns</a:t>
            </a:r>
          </a:p>
          <a:p>
            <a:r>
              <a:rPr lang="en-US" dirty="0"/>
              <a:t>Ledger cards to record account activity</a:t>
            </a:r>
          </a:p>
          <a:p>
            <a:r>
              <a:rPr lang="en-US" dirty="0"/>
              <a:t>13 Full Time Employees </a:t>
            </a:r>
          </a:p>
          <a:p>
            <a:r>
              <a:rPr lang="en-US" dirty="0"/>
              <a:t>No set number of audits per year</a:t>
            </a:r>
          </a:p>
          <a:p>
            <a:r>
              <a:rPr lang="en-US" dirty="0"/>
              <a:t>Audits conducted on base jurisdiction only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dirty="0" smtClean="0"/>
              <a:t>Jurisdiction Perspective</a:t>
            </a:r>
            <a:br>
              <a:rPr lang="en-US" dirty="0" smtClean="0"/>
            </a:br>
            <a:r>
              <a:rPr lang="en-US" dirty="0" smtClean="0"/>
              <a:t>Audit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1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B2B94D1-A6D6-4C80-BA13-757882A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IFTA</a:t>
            </a:r>
          </a:p>
          <a:p>
            <a:r>
              <a:rPr lang="en-US" dirty="0"/>
              <a:t>1500 </a:t>
            </a:r>
            <a:r>
              <a:rPr lang="en-US" dirty="0" smtClean="0"/>
              <a:t>Carriers</a:t>
            </a:r>
            <a:endParaRPr lang="en-US" dirty="0"/>
          </a:p>
          <a:p>
            <a:r>
              <a:rPr lang="en-US" dirty="0"/>
              <a:t>Quarterly Tax Returns</a:t>
            </a:r>
          </a:p>
          <a:p>
            <a:r>
              <a:rPr lang="en-US" dirty="0"/>
              <a:t>MDT has an electronic system for recording</a:t>
            </a:r>
          </a:p>
          <a:p>
            <a:r>
              <a:rPr lang="en-US" dirty="0"/>
              <a:t>3 Staff that work on IFTA, not full 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AD9F55A-EC17-46AB-AC01-5B981CDD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/>
              <a:t>Jurisdiction </a:t>
            </a:r>
            <a:r>
              <a:rPr lang="en-US" dirty="0" smtClean="0"/>
              <a:t>Perspective</a:t>
            </a:r>
            <a:br>
              <a:rPr lang="en-US" dirty="0" smtClean="0"/>
            </a:br>
            <a:r>
              <a:rPr lang="en-US" dirty="0" smtClean="0"/>
              <a:t>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2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A8BD741-7E18-4DA2-A076-010DBD02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Audits each year based on 3% of carriers.</a:t>
            </a:r>
          </a:p>
          <a:p>
            <a:r>
              <a:rPr lang="en-US" dirty="0"/>
              <a:t>Audits are conducted in base jurisdiction and on behalf of all jurisdictions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1F0CD-B258-4A02-9B71-D7B2F524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dirty="0"/>
              <a:t>Jurisdiction </a:t>
            </a:r>
            <a:r>
              <a:rPr lang="en-US" dirty="0" smtClean="0"/>
              <a:t>Perspective</a:t>
            </a:r>
            <a:br>
              <a:rPr lang="en-US" dirty="0" smtClean="0"/>
            </a:br>
            <a:r>
              <a:rPr lang="en-US" dirty="0" smtClean="0"/>
              <a:t>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BFEA3CC-BC3A-4946-9496-9F7C53BB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95" y="1676400"/>
            <a:ext cx="8229600" cy="44338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Before the Clearinghouse </a:t>
            </a:r>
            <a:r>
              <a:rPr lang="en-US" dirty="0" smtClean="0"/>
              <a:t>&amp; </a:t>
            </a:r>
            <a:r>
              <a:rPr lang="en-US" dirty="0"/>
              <a:t>Funds Netting</a:t>
            </a:r>
          </a:p>
          <a:p>
            <a:r>
              <a:rPr lang="en-US" dirty="0" smtClean="0"/>
              <a:t>Print </a:t>
            </a:r>
            <a:r>
              <a:rPr lang="en-US" dirty="0"/>
              <a:t>all jurisdiction transmittals</a:t>
            </a:r>
          </a:p>
          <a:p>
            <a:r>
              <a:rPr lang="en-US" dirty="0"/>
              <a:t>Print cover letters for each jurisdiction</a:t>
            </a:r>
          </a:p>
          <a:p>
            <a:r>
              <a:rPr lang="en-US" dirty="0"/>
              <a:t>Request checks if required</a:t>
            </a:r>
          </a:p>
          <a:p>
            <a:r>
              <a:rPr lang="en-US" dirty="0"/>
              <a:t>Track incoming and outgoing transmittals for payment</a:t>
            </a:r>
          </a:p>
          <a:p>
            <a:r>
              <a:rPr lang="en-US" dirty="0"/>
              <a:t>Store paper transmittals and shred after the retention period is met.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7775BE4-1C42-4C04-A34F-6D8CA6F1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/>
              <a:t>        Jurisdiction Perspective</a:t>
            </a:r>
            <a:br>
              <a:rPr lang="en-US" dirty="0"/>
            </a:br>
            <a:r>
              <a:rPr lang="en-US" dirty="0" smtClean="0"/>
              <a:t>Administrative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BFEA3CC-BC3A-4946-9496-9F7C53BB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Transmittal process took 2 days</a:t>
            </a:r>
          </a:p>
          <a:p>
            <a:r>
              <a:rPr lang="en-US" dirty="0"/>
              <a:t>Paid a jurisdiction from their transmittal even if they owed us on ours. (No such thing as netting!!)</a:t>
            </a:r>
          </a:p>
          <a:p>
            <a:r>
              <a:rPr lang="en-US" dirty="0"/>
              <a:t>Postage Costs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7775BE4-1C42-4C04-A34F-6D8CA6F1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/>
              <a:t> Jurisdiction Perspective</a:t>
            </a:r>
            <a:br>
              <a:rPr lang="en-US" dirty="0"/>
            </a:br>
            <a:r>
              <a:rPr lang="en-US" dirty="0"/>
              <a:t>Administrative</a:t>
            </a:r>
          </a:p>
        </p:txBody>
      </p:sp>
    </p:spTree>
    <p:extLst>
      <p:ext uri="{BB962C8B-B14F-4D97-AF65-F5344CB8AC3E}">
        <p14:creationId xmlns:p14="http://schemas.microsoft.com/office/powerpoint/2010/main" val="216774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6F99730-3368-49E3-831F-470581A17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letters to two jurisdictions</a:t>
            </a:r>
          </a:p>
          <a:p>
            <a:r>
              <a:rPr lang="en-US" dirty="0"/>
              <a:t>Maximum number of checks requested 2</a:t>
            </a:r>
          </a:p>
          <a:p>
            <a:r>
              <a:rPr lang="en-US" dirty="0"/>
              <a:t>One EFT payment to CH or one wire to us</a:t>
            </a:r>
          </a:p>
          <a:p>
            <a:r>
              <a:rPr lang="en-US" dirty="0"/>
              <a:t>Track only two jurisdictions transmittals</a:t>
            </a:r>
          </a:p>
          <a:p>
            <a:r>
              <a:rPr lang="en-US" dirty="0"/>
              <a:t>Transmittal Process 2 hours</a:t>
            </a:r>
          </a:p>
          <a:p>
            <a:r>
              <a:rPr lang="en-US" dirty="0"/>
              <a:t>Audit results are timely submitted to all jurisdictions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E29BD38-9266-4BFD-B1A0-021D09A7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554162"/>
          </a:xfrm>
        </p:spPr>
        <p:txBody>
          <a:bodyPr/>
          <a:lstStyle/>
          <a:p>
            <a:r>
              <a:rPr lang="en-US" dirty="0"/>
              <a:t> Jurisdiction Perspective</a:t>
            </a:r>
            <a:br>
              <a:rPr lang="en-US" dirty="0"/>
            </a:br>
            <a:r>
              <a:rPr lang="en-US" dirty="0"/>
              <a:t>Administrative</a:t>
            </a:r>
          </a:p>
        </p:txBody>
      </p:sp>
    </p:spTree>
    <p:extLst>
      <p:ext uri="{BB962C8B-B14F-4D97-AF65-F5344CB8AC3E}">
        <p14:creationId xmlns:p14="http://schemas.microsoft.com/office/powerpoint/2010/main" val="1464380380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422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IFTA ABM 2016</vt:lpstr>
      <vt:lpstr>IFTA CHRONICLES SUCCESS STORY </vt:lpstr>
      <vt:lpstr>Large Trucking Company  Perspective</vt:lpstr>
      <vt:lpstr>Large Trucking Company   Perspective</vt:lpstr>
      <vt:lpstr>Jurisdiction Perspective Audit </vt:lpstr>
      <vt:lpstr>Jurisdiction Perspective Audit</vt:lpstr>
      <vt:lpstr>Jurisdiction Perspective Audit</vt:lpstr>
      <vt:lpstr>        Jurisdiction Perspective Administrative </vt:lpstr>
      <vt:lpstr> Jurisdiction Perspective Administrative</vt:lpstr>
      <vt:lpstr> Jurisdiction Perspective Administrative</vt:lpstr>
      <vt:lpstr>Benefits of being Online</vt:lpstr>
      <vt:lpstr>Benefits of being Online </vt:lpstr>
      <vt:lpstr>Service Bureau  Perspective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Debora K Meise</cp:lastModifiedBy>
  <cp:revision>41</cp:revision>
  <cp:lastPrinted>2017-07-18T20:41:21Z</cp:lastPrinted>
  <dcterms:created xsi:type="dcterms:W3CDTF">2016-07-21T22:27:59Z</dcterms:created>
  <dcterms:modified xsi:type="dcterms:W3CDTF">2017-08-03T19:27:14Z</dcterms:modified>
</cp:coreProperties>
</file>